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Quattrocento"/>
      <p:regular r:id="rId17"/>
    </p:embeddedFont>
    <p:embeddedFont>
      <p:font typeface="Quattrocento"/>
      <p:regular r:id="rId18"/>
    </p:embeddedFont>
    <p:embeddedFont>
      <p:font typeface="Quattrocento"/>
      <p:regular r:id="rId19"/>
    </p:embeddedFont>
    <p:embeddedFont>
      <p:font typeface="Quattrocen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5-2.png>
</file>

<file path=ppt/media/image-5-3.png>
</file>

<file path=ppt/media/image-6-1.png>
</file>

<file path=ppt/media/image-6-2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87717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Proyek Analisis Data Sentimen: Komentar YouTube TVRI 2024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515874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Oleh: Dede Pratama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76187"/>
            <a:ext cx="714887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Kesimpulan &amp; Rekomendasi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196697" y="3417927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Sentimen Mayoritas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1196697" y="4199215"/>
            <a:ext cx="1259597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Sebagian besar komentar menunjukkan sentimen positif, didorong oleh konten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informatif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dan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edukatif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837724" y="3058954"/>
            <a:ext cx="30480" cy="1792486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6" name="Text 4"/>
          <p:cNvSpPr/>
          <p:nvPr/>
        </p:nvSpPr>
        <p:spPr>
          <a:xfrm>
            <a:off x="837724" y="5120640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Faktor dominan yang memengaruhi sentimen audiens adalah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kualitas program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dan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responsivitas interaksi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97038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Rekomendasi strategi komunikasi TVRI: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pertahankan kualitas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tingkatkan interaksi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dan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fokus pada topik populer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0792" y="487799"/>
            <a:ext cx="4173736" cy="521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Latar Belakang Proyek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620792" y="1435060"/>
            <a:ext cx="6478072" cy="2838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Volume Komentar Tinggi: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Banyaknya interaksi di YouTube TVRI.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20792" y="1878449"/>
            <a:ext cx="6478072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Perlu Pemahaman Publik: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Mengidentifikasi sentimen (positif, negatif, netral) audiens.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7539157" y="1435060"/>
            <a:ext cx="6478072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Manfaat Strategis: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Evaluasi program dan perbaikan strategi komunikasi TVRI di era digital.</a:t>
            </a:r>
            <a:endParaRPr lang="en-US" sz="13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9157" y="2202299"/>
            <a:ext cx="6478072" cy="64780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43545"/>
            <a:ext cx="64359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Rumusan Masalah Utama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82631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4" name="Text 2"/>
          <p:cNvSpPr/>
          <p:nvPr/>
        </p:nvSpPr>
        <p:spPr>
          <a:xfrm>
            <a:off x="937974" y="388429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615559" y="3871079"/>
            <a:ext cx="334101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Distribusi Sentimen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615559" y="4436983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Bagaimana sentimen (positif, negatif, netral) tersebar di komentar?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5255776" y="382631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8" name="Text 6"/>
          <p:cNvSpPr/>
          <p:nvPr/>
        </p:nvSpPr>
        <p:spPr>
          <a:xfrm>
            <a:off x="5356027" y="388429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6033611" y="3871079"/>
            <a:ext cx="334101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Faktor Dominan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6033611" y="4436983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Tema atau kata kunci apa yang paling sering muncul dan memengaruhi sentimen?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9673828" y="382631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2" name="Text 10"/>
          <p:cNvSpPr/>
          <p:nvPr/>
        </p:nvSpPr>
        <p:spPr>
          <a:xfrm>
            <a:off x="9774079" y="388429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51663" y="3871079"/>
            <a:ext cx="334101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Implementasi Hasil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0451663" y="4436983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Bagaimana analisis ini dapat menjadi dasar evaluasi &amp; strategi komunikasi TVRI?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91264"/>
            <a:ext cx="653224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Langkah 1: Pemuatan Data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55425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Memulai proses analisis dengan mempersiapkan data mentah.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421862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Import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Library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(pandas, dll.)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888587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Load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Dataset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(dari file eksternal)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871561" y="4421862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Cek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Info Data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(baris, kolom, tipe)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4871561" y="5271611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Melakukan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Pratinjau Data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25316"/>
            <a:ext cx="829770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Langkah 2: Pra-pemrosesan Data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0808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Pembersihan teks untuk analisis yang akurat.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436030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7974" y="4418290"/>
            <a:ext cx="337899" cy="42243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15559" y="444257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Pembersihan Teks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4938117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Hapus URL, angka, simbol, emoji yang tidak relevan.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55776" y="436030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6027" y="4418290"/>
            <a:ext cx="337899" cy="42243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033611" y="444257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Normalisasi Teks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033611" y="4938117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Menyeragamkan format teks untuk konsistensi.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9673828" y="436030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4079" y="4418290"/>
            <a:ext cx="337899" cy="42243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451663" y="4442579"/>
            <a:ext cx="303085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Tokenisasi &amp; Stopwords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0451663" y="4938117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Memecah teks menjadi kata-kata dan hapus kata umum.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4685586" cy="450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Langkah 3: Representasi Teks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36138" y="1178243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Mengubah teks menjadi format numerik.</a:t>
            </a:r>
            <a:endParaRPr lang="en-US" sz="1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767959"/>
            <a:ext cx="6592253" cy="659225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36138" y="8532495"/>
            <a:ext cx="2162889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TF-IDF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536138" y="8956000"/>
            <a:ext cx="659225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Mengukur frekuensi dan pentingnya kata dalam dokumen.</a:t>
            </a:r>
            <a:endParaRPr lang="en-US" sz="1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629" y="1767959"/>
            <a:ext cx="6592253" cy="659225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09629" y="8532495"/>
            <a:ext cx="2162889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Bag of Words (BoW)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7509629" y="8956000"/>
            <a:ext cx="659225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Menghitung kemunculan kata tanpa mempertimbangkan urutan.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67922"/>
            <a:ext cx="992469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Langkah 4: Persiapan Data untuk Model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65068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Memastikan data siap untuk pembelajaran mesin.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302913"/>
            <a:ext cx="6357818" cy="1418153"/>
          </a:xfrm>
          <a:prstGeom prst="roundRect">
            <a:avLst>
              <a:gd name="adj" fmla="val 2532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7724" y="3302913"/>
            <a:ext cx="60960" cy="1418153"/>
          </a:xfrm>
          <a:prstGeom prst="roundRect">
            <a:avLst>
              <a:gd name="adj" fmla="val 58903"/>
            </a:avLst>
          </a:prstGeom>
          <a:solidFill>
            <a:srgbClr val="EF9C82"/>
          </a:solidFill>
          <a:ln/>
        </p:spPr>
      </p:sp>
      <p:sp>
        <p:nvSpPr>
          <p:cNvPr id="6" name="Text 4"/>
          <p:cNvSpPr/>
          <p:nvPr/>
        </p:nvSpPr>
        <p:spPr>
          <a:xfrm>
            <a:off x="1168479" y="3572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Splitting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68479" y="4068247"/>
            <a:ext cx="57572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Membagi data menjadi set pelatihan dan pengujian.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434858" y="3302913"/>
            <a:ext cx="6357818" cy="1418153"/>
          </a:xfrm>
          <a:prstGeom prst="roundRect">
            <a:avLst>
              <a:gd name="adj" fmla="val 2532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34858" y="3302913"/>
            <a:ext cx="60960" cy="1418153"/>
          </a:xfrm>
          <a:prstGeom prst="roundRect">
            <a:avLst>
              <a:gd name="adj" fmla="val 58903"/>
            </a:avLst>
          </a:prstGeom>
          <a:solidFill>
            <a:srgbClr val="EF9C82"/>
          </a:solidFill>
          <a:ln/>
        </p:spPr>
      </p:sp>
      <p:sp>
        <p:nvSpPr>
          <p:cNvPr id="10" name="Text 8"/>
          <p:cNvSpPr/>
          <p:nvPr/>
        </p:nvSpPr>
        <p:spPr>
          <a:xfrm>
            <a:off x="7765613" y="3572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Feature Scaling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65613" y="4068247"/>
            <a:ext cx="57572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Normalisasi fitur untuk kinerja model optimal.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37724" y="4960382"/>
            <a:ext cx="6357818" cy="1801177"/>
          </a:xfrm>
          <a:prstGeom prst="roundRect">
            <a:avLst>
              <a:gd name="adj" fmla="val 1994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37724" y="4960382"/>
            <a:ext cx="60960" cy="1801177"/>
          </a:xfrm>
          <a:prstGeom prst="roundRect">
            <a:avLst>
              <a:gd name="adj" fmla="val 58903"/>
            </a:avLst>
          </a:prstGeom>
          <a:solidFill>
            <a:srgbClr val="EF9C82"/>
          </a:solidFill>
          <a:ln/>
        </p:spPr>
      </p:sp>
      <p:sp>
        <p:nvSpPr>
          <p:cNvPr id="14" name="Text 12"/>
          <p:cNvSpPr/>
          <p:nvPr/>
        </p:nvSpPr>
        <p:spPr>
          <a:xfrm>
            <a:off x="1168479" y="52301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Label Encoding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68479" y="5725716"/>
            <a:ext cx="57572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Mengubah label kategorikal menjadi numerik.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7434858" y="4960382"/>
            <a:ext cx="6357818" cy="1801177"/>
          </a:xfrm>
          <a:prstGeom prst="roundRect">
            <a:avLst>
              <a:gd name="adj" fmla="val 1994"/>
            </a:avLst>
          </a:prstGeom>
          <a:solidFill>
            <a:srgbClr val="123332"/>
          </a:solidFill>
          <a:ln w="30480">
            <a:solidFill>
              <a:srgbClr val="4A6B6A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434858" y="4960382"/>
            <a:ext cx="60960" cy="1801177"/>
          </a:xfrm>
          <a:prstGeom prst="roundRect">
            <a:avLst>
              <a:gd name="adj" fmla="val 58903"/>
            </a:avLst>
          </a:prstGeom>
          <a:solidFill>
            <a:srgbClr val="EF9C82"/>
          </a:solidFill>
          <a:ln/>
        </p:spPr>
      </p:sp>
      <p:sp>
        <p:nvSpPr>
          <p:cNvPr id="18" name="Text 16"/>
          <p:cNvSpPr/>
          <p:nvPr/>
        </p:nvSpPr>
        <p:spPr>
          <a:xfrm>
            <a:off x="7765613" y="52301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65613" y="5725716"/>
            <a:ext cx="5757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Menangani data yang hilang agar tidak mengganggu analisis.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9837" y="471368"/>
            <a:ext cx="5934789" cy="503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Langkah 5: Pemodelan &amp; Analisis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99837" y="1318141"/>
            <a:ext cx="13430726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Membangun dan mengevaluasi model sentimen.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99837" y="1939409"/>
            <a:ext cx="6506289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Pemilihan Model:</a:t>
            </a:r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Naive Bayes, SVM, dll.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9837" y="2273618"/>
            <a:ext cx="6506289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Pelatihan Model:</a:t>
            </a:r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Menggunakan representasi TF-IDF &amp; BoW.</a:t>
            </a:r>
            <a:endParaRPr lang="en-US" sz="13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1894" y="1977985"/>
            <a:ext cx="6506289" cy="650628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31894" y="8677037"/>
            <a:ext cx="6506289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Evaluasi Model:</a:t>
            </a:r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Akurasi, presisi, recall, F1-score.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2686" y="418505"/>
            <a:ext cx="4694158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Langkah 6: Hasil &amp; Visualisasi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32686" y="1170622"/>
            <a:ext cx="13565029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Menyajikan temuan analisis sentimen.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2686" y="1756648"/>
            <a:ext cx="6596896" cy="351139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1996083" y="5298519"/>
            <a:ext cx="152162" cy="152162"/>
          </a:xfrm>
          <a:prstGeom prst="roundRect">
            <a:avLst>
              <a:gd name="adj" fmla="val 12019"/>
            </a:avLst>
          </a:prstGeom>
          <a:solidFill>
            <a:srgbClr val="7A2910"/>
          </a:solidFill>
          <a:ln/>
        </p:spPr>
      </p:sp>
      <p:sp>
        <p:nvSpPr>
          <p:cNvPr id="6" name="Text 3"/>
          <p:cNvSpPr/>
          <p:nvPr/>
        </p:nvSpPr>
        <p:spPr>
          <a:xfrm>
            <a:off x="2209205" y="5298519"/>
            <a:ext cx="420767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Positif</a:t>
            </a:r>
            <a:endParaRPr lang="en-US" sz="1150" dirty="0"/>
          </a:p>
        </p:txBody>
      </p:sp>
      <p:sp>
        <p:nvSpPr>
          <p:cNvPr id="7" name="Shape 4"/>
          <p:cNvSpPr/>
          <p:nvPr/>
        </p:nvSpPr>
        <p:spPr>
          <a:xfrm>
            <a:off x="3515558" y="5298519"/>
            <a:ext cx="152162" cy="152162"/>
          </a:xfrm>
          <a:prstGeom prst="roundRect">
            <a:avLst>
              <a:gd name="adj" fmla="val 12019"/>
            </a:avLst>
          </a:prstGeom>
          <a:solidFill>
            <a:srgbClr val="E14B1D"/>
          </a:solidFill>
          <a:ln/>
        </p:spPr>
      </p:sp>
      <p:sp>
        <p:nvSpPr>
          <p:cNvPr id="8" name="Text 5"/>
          <p:cNvSpPr/>
          <p:nvPr/>
        </p:nvSpPr>
        <p:spPr>
          <a:xfrm>
            <a:off x="3728680" y="5298519"/>
            <a:ext cx="417909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Netral</a:t>
            </a:r>
            <a:endParaRPr lang="en-US" sz="1150" dirty="0"/>
          </a:p>
        </p:txBody>
      </p:sp>
      <p:sp>
        <p:nvSpPr>
          <p:cNvPr id="9" name="Shape 6"/>
          <p:cNvSpPr/>
          <p:nvPr/>
        </p:nvSpPr>
        <p:spPr>
          <a:xfrm>
            <a:off x="5032177" y="5298519"/>
            <a:ext cx="152162" cy="152162"/>
          </a:xfrm>
          <a:prstGeom prst="roundRect">
            <a:avLst>
              <a:gd name="adj" fmla="val 12019"/>
            </a:avLst>
          </a:prstGeom>
          <a:solidFill>
            <a:srgbClr val="EF9C82"/>
          </a:solidFill>
          <a:ln/>
        </p:spPr>
      </p:sp>
      <p:sp>
        <p:nvSpPr>
          <p:cNvPr id="10" name="Text 7"/>
          <p:cNvSpPr/>
          <p:nvPr/>
        </p:nvSpPr>
        <p:spPr>
          <a:xfrm>
            <a:off x="5245298" y="5298519"/>
            <a:ext cx="484942" cy="152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Negatif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532686" y="5622012"/>
            <a:ext cx="6596896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Distribusi Sentimen: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Representasi visual dari komentar.</a:t>
            </a:r>
            <a:endParaRPr lang="en-US" sz="1150" dirty="0"/>
          </a:p>
        </p:txBody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438" y="1756648"/>
            <a:ext cx="6596896" cy="659689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508438" y="8524756"/>
            <a:ext cx="6596896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Kata-kata Dominan: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Wordcloud menunjukkan fokus audiens.</a:t>
            </a:r>
            <a:endParaRPr lang="en-US" sz="1150" dirty="0"/>
          </a:p>
        </p:txBody>
      </p:sp>
      <p:sp>
        <p:nvSpPr>
          <p:cNvPr id="14" name="Text 10"/>
          <p:cNvSpPr/>
          <p:nvPr/>
        </p:nvSpPr>
        <p:spPr>
          <a:xfrm>
            <a:off x="7508438" y="8905280"/>
            <a:ext cx="6596896" cy="243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97B8FF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Insight Utama: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Temuan kunci dari analisis komentar audiens.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2025-08-23T07:09:57Z</dcterms:created>
  <dcterms:modified xsi:type="dcterms:W3CDTF">2025-08-23T07:09:57Z</dcterms:modified>
</cp:coreProperties>
</file>